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62" r:id="rId4"/>
    <p:sldId id="263" r:id="rId5"/>
    <p:sldId id="264" r:id="rId6"/>
    <p:sldId id="257" r:id="rId7"/>
    <p:sldId id="265" r:id="rId8"/>
    <p:sldId id="266" r:id="rId9"/>
    <p:sldId id="267" r:id="rId10"/>
    <p:sldId id="268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562" autoAdjust="0"/>
  </p:normalViewPr>
  <p:slideViewPr>
    <p:cSldViewPr snapToGrid="0">
      <p:cViewPr varScale="1">
        <p:scale>
          <a:sx n="45" d="100"/>
          <a:sy n="45" d="100"/>
        </p:scale>
        <p:origin x="1025" y="41"/>
      </p:cViewPr>
      <p:guideLst/>
    </p:cSldViewPr>
  </p:slideViewPr>
  <p:outlineViewPr>
    <p:cViewPr>
      <p:scale>
        <a:sx n="33" d="100"/>
        <a:sy n="33" d="100"/>
      </p:scale>
      <p:origin x="0" y="-123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Income £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F8D-4EA6-A7FE-AC874340C8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8D-4EA6-A7FE-AC874340C8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1B7-4AA8-88D4-C0DD74B32C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D-4EA6-A7FE-AC874340C808}"/>
              </c:ext>
            </c:extLst>
          </c:dPt>
          <c:dLbls>
            <c:dLbl>
              <c:idx val="0"/>
              <c:layout>
                <c:manualLayout>
                  <c:x val="-2.3042322834645669E-2"/>
                  <c:y val="4.000873277505334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8D-4EA6-A7FE-AC874340C808}"/>
                </c:ext>
              </c:extLst>
            </c:dLbl>
            <c:dLbl>
              <c:idx val="1"/>
              <c:layout>
                <c:manualLayout>
                  <c:x val="0.1755779404527559"/>
                  <c:y val="-0.18546018790230151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8D-4EA6-A7FE-AC874340C808}"/>
                </c:ext>
              </c:extLst>
            </c:dLbl>
            <c:dLbl>
              <c:idx val="2"/>
              <c:layout>
                <c:manualLayout>
                  <c:x val="-4.6585260826771651E-3"/>
                  <c:y val="-1.7292075707922867E-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B7-4AA8-88D4-C0DD74B32CB0}"/>
                </c:ext>
              </c:extLst>
            </c:dLbl>
            <c:dLbl>
              <c:idx val="3"/>
              <c:layout>
                <c:manualLayout>
                  <c:x val="5.6556348425196848E-3"/>
                  <c:y val="1.8691866468266056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8D-4EA6-A7FE-AC874340C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Foodbank</c:v>
                </c:pt>
                <c:pt idx="1">
                  <c:v>Pre School</c:v>
                </c:pt>
                <c:pt idx="2">
                  <c:v>Spacious Place</c:v>
                </c:pt>
                <c:pt idx="3">
                  <c:v>TCF</c:v>
                </c:pt>
              </c:strCache>
            </c:strRef>
          </c:cat>
          <c:val>
            <c:numRef>
              <c:f>Sheet1!$B$2:$B$5</c:f>
              <c:numCache>
                <c:formatCode>"£"#,##0</c:formatCode>
                <c:ptCount val="4"/>
                <c:pt idx="0">
                  <c:v>219206</c:v>
                </c:pt>
                <c:pt idx="1">
                  <c:v>384309</c:v>
                </c:pt>
                <c:pt idx="2">
                  <c:v>131282</c:v>
                </c:pt>
                <c:pt idx="3">
                  <c:v>127687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8D-4EA6-A7FE-AC874340C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Expenditure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8B8-486F-887F-C4AF93D007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B8-486F-887F-C4AF93D007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D8-4E39-8158-FB4C47BFB1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D8-4E39-8158-FB4C47BFB138}"/>
              </c:ext>
            </c:extLst>
          </c:dPt>
          <c:dLbls>
            <c:dLbl>
              <c:idx val="0"/>
              <c:layout>
                <c:manualLayout>
                  <c:x val="1.8929495226140212E-2"/>
                  <c:y val="5.41810358101347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B8-486F-887F-C4AF93D0075C}"/>
                </c:ext>
              </c:extLst>
            </c:dLbl>
            <c:dLbl>
              <c:idx val="1"/>
              <c:layout>
                <c:manualLayout>
                  <c:x val="7.5416238731028193E-2"/>
                  <c:y val="-0.21035644668375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B8-486F-887F-C4AF93D0075C}"/>
                </c:ext>
              </c:extLst>
            </c:dLbl>
            <c:dLbl>
              <c:idx val="3"/>
              <c:layout>
                <c:manualLayout>
                  <c:x val="-3.0853018372703413E-2"/>
                  <c:y val="-2.103950554978721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D8-4E39-8158-FB4C47BFB1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Foodbank</c:v>
                </c:pt>
                <c:pt idx="1">
                  <c:v>Pre School</c:v>
                </c:pt>
                <c:pt idx="2">
                  <c:v>Spacious Place</c:v>
                </c:pt>
                <c:pt idx="3">
                  <c:v>TCF</c:v>
                </c:pt>
              </c:strCache>
            </c:strRef>
          </c:cat>
          <c:val>
            <c:numRef>
              <c:f>Sheet1!$B$2:$B$5</c:f>
              <c:numCache>
                <c:formatCode>"£"#,##0</c:formatCode>
                <c:ptCount val="4"/>
                <c:pt idx="0">
                  <c:v>114756</c:v>
                </c:pt>
                <c:pt idx="1">
                  <c:v>361892</c:v>
                </c:pt>
                <c:pt idx="2">
                  <c:v>66848</c:v>
                </c:pt>
                <c:pt idx="3">
                  <c:v>126815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B8-486F-887F-C4AF93D00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Assets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32-4D46-B8B2-55204699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632-4D46-B8B2-552046992E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3E-45E2-BD8C-B0853CF35D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3E-45E2-BD8C-B0853CF35D8B}"/>
              </c:ext>
            </c:extLst>
          </c:dPt>
          <c:dLbls>
            <c:dLbl>
              <c:idx val="0"/>
              <c:layout>
                <c:manualLayout>
                  <c:x val="7.1284092205865573E-3"/>
                  <c:y val="-0.15382165209873383"/>
                </c:manualLayout>
              </c:layout>
              <c:tx>
                <c:rich>
                  <a:bodyPr/>
                  <a:lstStyle/>
                  <a:p>
                    <a:fld id="{E785F5AF-B9D0-4D3E-A34F-407C70095EE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£</a:t>
                    </a:r>
                    <a:fld id="{2DD8C90C-7989-45BA-B8B2-429948E98BE0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7527F8C2-89DB-43C4-843F-C37F91D7BF3B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632-4D46-B8B2-552046992EC4}"/>
                </c:ext>
              </c:extLst>
            </c:dLbl>
            <c:dLbl>
              <c:idx val="1"/>
              <c:layout>
                <c:manualLayout>
                  <c:x val="-2.2854235611852843E-2"/>
                  <c:y val="-6.4381806239827838E-2"/>
                </c:manualLayout>
              </c:layout>
              <c:tx>
                <c:rich>
                  <a:bodyPr/>
                  <a:lstStyle/>
                  <a:p>
                    <a:fld id="{F7CD3FF7-49CF-41C1-8A56-FABB919853A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£</a:t>
                    </a:r>
                    <a:fld id="{DF68713B-9E54-49E5-95CB-94742223D5E6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7A6D6BD1-0306-4F2E-90C0-2E6F161C6CB8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632-4D46-B8B2-552046992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Premises</c:v>
                </c:pt>
                <c:pt idx="1">
                  <c:v>Bank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880942</c:v>
                </c:pt>
                <c:pt idx="1">
                  <c:v>537551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32-4D46-B8B2-552046992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Liabilities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18-42C3-B959-CE8F66EF9D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6E-4EAC-A027-7EBFE30E21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6E-4EAC-A027-7EBFE30E21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6E-4EAC-A027-7EBFE30E21AE}"/>
              </c:ext>
            </c:extLst>
          </c:dPt>
          <c:dLbls>
            <c:dLbl>
              <c:idx val="0"/>
              <c:layout>
                <c:manualLayout>
                  <c:x val="0.21693797786146291"/>
                  <c:y val="-0.294775767821299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70164327285175"/>
                      <c:h val="6.9959860622181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518-42C3-B959-CE8F66EF9D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Tax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&quot;£&quot;#,##0">
                  <c:v>9735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8-42C3-B959-CE8F66EF9D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E6CE29-647E-A7BA-A2BC-23CF5AF333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TCF as at 31 March 2024 - Income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E0EC37-9CED-4ACF-62E8-F89ADEC552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58146-0487-401B-98D8-99156CCD6067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44568-5764-5C8E-149C-8624952F7C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3BE3A-74DE-DA18-D957-721F465A22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885CB-8B02-4F78-B9D0-8697A4E42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TCF as at 31 March 2024 - Income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35240-8026-4EE1-B437-7378B964D81C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8500D-5FFC-4814-B466-12A1FEC08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031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8500D-5FFC-4814-B466-12A1FEC086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2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EAF0A-2920-9197-C145-05C30B267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1200A-ADD6-5622-BCFB-6A213D7D4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70560-A701-5749-2874-46F3EF5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0B156-DA0A-3490-2405-F8B806C8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E4097-8DE4-4EB2-63A0-576D06E9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3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6422-024C-EDFC-6C06-BE901129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179310-6887-52C1-8296-778BC2CF4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6DA2E-0B31-C57B-5BC7-A9FF7447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96EFA-955E-CFE3-001A-4AADE095A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C9AA0-53C9-C646-055E-03123CA1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8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E1D54-6755-0B68-18F3-D7FFF36EFF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827FC-D6B8-A40A-DCB8-87FFA86D0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E3C3F-A59E-6B34-0A97-B66F3806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121C0-841C-CD0B-595B-B5C3A5EF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93902-F169-A3F7-FF2D-97C0A2E59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4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494B-4DE9-984A-EF27-F1486967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F26A3-7918-C832-4360-A25342568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180DC-2DFE-3F19-144C-9E12BC250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B6D0A-E6B4-2FC8-1A41-F9F6BE45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DFA91-D0B5-248F-F16B-79A725345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2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91D9F-E9B8-9EBF-6A0E-4F08D0C3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A0850-F321-9AC7-6D8E-AA850CD72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95602-BAA1-7216-8818-B27BAD1D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9D635-0A8B-16DB-61EA-C9504684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0631B-DD8F-EE66-FB77-D66DBBF2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8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A807C-6D2C-CC77-2B27-F5D24A942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28A03-ADFC-A3EE-5B2A-9DCAAD252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280E6-7F81-3699-147B-2F445BBB0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16AF5-2632-D8CC-70DC-A740709BB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63332-654B-135C-30C9-F686B723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3D774-EF3F-8402-F89C-21901919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5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7C11A-E4C8-2809-3D9F-BEBD8CA3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9936E-3C62-2EB2-C9E4-9F6583F7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3E600-89F5-1FAE-D8E7-25ECE90F6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AB29D9-0110-E87F-45BD-1C85247F5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AC8DA-5F4C-D39A-F650-1CB638CB4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92D71C-7040-6D5C-55D2-50B99A60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D2E1D5-6C9F-C675-BF43-A9560629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D9F377-692F-2E36-7067-1DE1916B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73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7E2EF-75B0-CFD1-D256-FED6BD194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786FD5-8F9E-C7F1-D408-67B1C807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0E5B8-6885-DBD2-8B75-371BBB57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EFC4A-D275-9D01-F424-2A4D13F4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2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DFA78C-56B8-7B82-D27F-D956FA853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A95FB3-499B-0957-2BF0-840086F1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CF721-9533-8BD6-14BB-5CA15A9B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48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D383-13CB-C8E9-D41F-37618DCA9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8E985-C2F3-C08D-490C-8718C647C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7E155-BFE7-44C6-A3D5-00E41AF1D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BD32F-5025-2707-D555-95C11127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FAB71-7BD8-968E-151C-B1B74B92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FA63A-20F3-7971-C2D4-18E6108E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6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44A0-262D-1777-4A69-E92842EF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230A96-4BCC-408C-2BED-F68CEA94F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A3EAE-9CE8-083E-80B3-00F654B94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BC805-BE87-5FBA-2C65-549A5BE9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86202-5EAA-F43E-5EDC-CFCD3A05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92143-0869-31F5-5C18-75271DDC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1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FE9BB7-A5DD-B489-824A-597C8359E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3CD47-ABBD-853C-BC89-F5E49B983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D80E2-B4B3-2CB5-D27E-C2529797F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9EA88A-8321-425C-8612-A591257A21E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62528-251F-5115-8D57-47CA3C303F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6F5F-0636-6B46-2F2D-4D7CF0EE1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B5C1C0-3FC0-4498-888B-BB9CBC824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4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B9D82-E76B-13EC-2E66-88111A2301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noFill/>
              </a:rPr>
              <a:t>T</a:t>
            </a:r>
            <a:endParaRPr lang="en-GB" dirty="0">
              <a:noFill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EA8ED-60B9-206E-316B-C18D2C63E5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8A21517-9BE2-05F0-E4BD-39A6A8B16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7342611"/>
              </p:ext>
            </p:extLst>
          </p:nvPr>
        </p:nvGraphicFramePr>
        <p:xfrm>
          <a:off x="21082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33F6BF-FACB-2B3D-7CDF-298AD38584C1}"/>
              </a:ext>
            </a:extLst>
          </p:cNvPr>
          <p:cNvSpPr txBox="1"/>
          <p:nvPr/>
        </p:nvSpPr>
        <p:spPr>
          <a:xfrm>
            <a:off x="1763486" y="148986"/>
            <a:ext cx="88174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TCF as at 31 March 2024 - Income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38711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B0FD9E-021E-3FD4-C05D-7BD86DF48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6180"/>
              </p:ext>
            </p:extLst>
          </p:nvPr>
        </p:nvGraphicFramePr>
        <p:xfrm>
          <a:off x="848958" y="2062293"/>
          <a:ext cx="6739255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88947125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1188059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Running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£19,338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General Expenses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£23,488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71829"/>
                  </a:ext>
                </a:extLst>
              </a:tr>
              <a:tr h="369533">
                <a:tc>
                  <a:txBody>
                    <a:bodyPr/>
                    <a:lstStyle/>
                    <a:p>
                      <a:r>
                        <a:rPr lang="en-US" sz="2400" dirty="0"/>
                        <a:t>Employee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£83,989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542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Expenditure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£126,815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0345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B384950-B974-A209-A109-ADB6BBA2A7B6}"/>
              </a:ext>
            </a:extLst>
          </p:cNvPr>
          <p:cNvSpPr txBox="1"/>
          <p:nvPr/>
        </p:nvSpPr>
        <p:spPr>
          <a:xfrm>
            <a:off x="755723" y="912613"/>
            <a:ext cx="84850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TCF Expenditure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158559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9CBFF-35A0-A37B-429B-528CDC4C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514" y="343354"/>
            <a:ext cx="8131629" cy="1325563"/>
          </a:xfrm>
        </p:spPr>
        <p:txBody>
          <a:bodyPr/>
          <a:lstStyle/>
          <a:p>
            <a:r>
              <a:rPr lang="en-US" b="1" dirty="0"/>
              <a:t>TCF as at 31 March 2024 - Assets</a:t>
            </a:r>
            <a:endParaRPr lang="en-GB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34E336F-8434-A305-F9E2-6A647D3196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2582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60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12B8-F859-B763-E719-D6D51645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365125"/>
            <a:ext cx="8871857" cy="1325563"/>
          </a:xfrm>
        </p:spPr>
        <p:txBody>
          <a:bodyPr/>
          <a:lstStyle/>
          <a:p>
            <a:r>
              <a:rPr lang="en-US" b="1" dirty="0"/>
              <a:t>TCF as at 31 March 2024 - Liabilities</a:t>
            </a:r>
            <a:endParaRPr lang="en-GB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C81914-C513-6190-3965-6377D8D99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355145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705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1C3C-6910-A3F5-68FD-DE06B432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Foodbank Income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7D24CA8-D50D-FB17-18A2-4FFA66C41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36397"/>
              </p:ext>
            </p:extLst>
          </p:nvPr>
        </p:nvGraphicFramePr>
        <p:xfrm>
          <a:off x="838200" y="1825624"/>
          <a:ext cx="7854696" cy="39655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1883399"/>
                    </a:ext>
                  </a:extLst>
                </a:gridCol>
                <a:gridCol w="2596896">
                  <a:extLst>
                    <a:ext uri="{9D8B030D-6E8A-4147-A177-3AD203B41FA5}">
                      <a16:colId xmlns:a16="http://schemas.microsoft.com/office/drawing/2014/main" val="2608347380"/>
                    </a:ext>
                  </a:extLst>
                </a:gridCol>
              </a:tblGrid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Offering for Emergency Food Top Up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£13,544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89037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Trussell Trust Top Up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£5,410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22470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Regular Tithes and Offerings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£30,924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28939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Specific Other Donations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£57,611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60959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Grant / Fundraising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£54,190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026299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Supermarket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£541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254581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£56,986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059606"/>
                  </a:ext>
                </a:extLst>
              </a:tr>
              <a:tr h="495697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Income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£219,206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64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80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39362-DCB4-FADD-FEBB-21E35DE9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Preschool Income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9FCA2A-72E5-C78C-2EF0-52FAD6652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389878"/>
              </p:ext>
            </p:extLst>
          </p:nvPr>
        </p:nvGraphicFramePr>
        <p:xfrm>
          <a:off x="838200" y="1862201"/>
          <a:ext cx="7935686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57691624"/>
                    </a:ext>
                  </a:extLst>
                </a:gridCol>
                <a:gridCol w="2677886">
                  <a:extLst>
                    <a:ext uri="{9D8B030D-6E8A-4147-A177-3AD203B41FA5}">
                      <a16:colId xmlns:a16="http://schemas.microsoft.com/office/drawing/2014/main" val="2420154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Diamonds and Gems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£311,235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9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Senco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£43,846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630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Pupil Premium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£5,031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6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Milk Returns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£464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46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 I Refund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£5,000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5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Fundraising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£1,622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761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Misc. Funds – Top Up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£17,111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67486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Income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£384,309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40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07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B376-C110-F09B-C330-626FDC4A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Spacious Place Income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EEB958-6A0E-78FB-F7DE-0F5C11110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720806"/>
              </p:ext>
            </p:extLst>
          </p:nvPr>
        </p:nvGraphicFramePr>
        <p:xfrm>
          <a:off x="849086" y="1825625"/>
          <a:ext cx="8708571" cy="37696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79389">
                  <a:extLst>
                    <a:ext uri="{9D8B030D-6E8A-4147-A177-3AD203B41FA5}">
                      <a16:colId xmlns:a16="http://schemas.microsoft.com/office/drawing/2014/main" val="2052428673"/>
                    </a:ext>
                  </a:extLst>
                </a:gridCol>
                <a:gridCol w="2729182">
                  <a:extLst>
                    <a:ext uri="{9D8B030D-6E8A-4147-A177-3AD203B41FA5}">
                      <a16:colId xmlns:a16="http://schemas.microsoft.com/office/drawing/2014/main" val="1910154694"/>
                    </a:ext>
                  </a:extLst>
                </a:gridCol>
              </a:tblGrid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General Income / Donations / Gift Aid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£7,880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703763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Apprenticeship Funding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£7,800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37421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Sale of Products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£33,171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62502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Grants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£44,302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565716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Spacious Place Funds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£35,079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24272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£3,050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539153"/>
                  </a:ext>
                </a:extLst>
              </a:tr>
              <a:tr h="538519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Income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£131,282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62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43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9EAA7-BB1F-2421-BD5F-0335CF57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TCF Income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6E9259-275F-21C1-027A-4ED0781F7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417232"/>
              </p:ext>
            </p:extLst>
          </p:nvPr>
        </p:nvGraphicFramePr>
        <p:xfrm>
          <a:off x="838200" y="1825625"/>
          <a:ext cx="7641771" cy="402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93897364"/>
                    </a:ext>
                  </a:extLst>
                </a:gridCol>
                <a:gridCol w="2383971">
                  <a:extLst>
                    <a:ext uri="{9D8B030D-6E8A-4147-A177-3AD203B41FA5}">
                      <a16:colId xmlns:a16="http://schemas.microsoft.com/office/drawing/2014/main" val="3957141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Regular Tithes / Offerings / Gift Aid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£34,448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43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Foodbank Contribution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£20,124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21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Hall Hire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£9,000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4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Preschool Admin Fee / Contribution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£34,800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1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Shared Premises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£6,805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0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Wages Contribution from Trussell Trust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£19,510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20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DK Legal Fees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£3,000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78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 Income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£127,687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994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94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C1BE-33FC-5417-6045-3218B0DD679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noFill/>
              </a:rPr>
              <a:t>j</a:t>
            </a:r>
            <a:endParaRPr lang="en-GB" dirty="0">
              <a:noFill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EDBC153-F297-F60C-0478-25D363812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887082"/>
              </p:ext>
            </p:extLst>
          </p:nvPr>
        </p:nvGraphicFramePr>
        <p:xfrm>
          <a:off x="7620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685C75C-2541-7D7B-8B83-2ABFC350408F}"/>
              </a:ext>
            </a:extLst>
          </p:cNvPr>
          <p:cNvSpPr txBox="1"/>
          <p:nvPr/>
        </p:nvSpPr>
        <p:spPr>
          <a:xfrm>
            <a:off x="1774371" y="522514"/>
            <a:ext cx="9993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TCF as at 31 March 2024 - Expenditure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69328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9D00-8287-4160-1702-E4FA1862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Foodbank Expenditure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B99359-FC4A-1473-F986-4A8BEC789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604372"/>
              </p:ext>
            </p:extLst>
          </p:nvPr>
        </p:nvGraphicFramePr>
        <p:xfrm>
          <a:off x="838200" y="1825625"/>
          <a:ext cx="7208520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75050767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221497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Running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£35,542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38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Employee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£68,228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536645"/>
                  </a:ext>
                </a:extLst>
              </a:tr>
              <a:tr h="369533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£10,986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982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Expenditure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£114,756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88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04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47D2F2-8DCC-DC43-B727-25E709D57B44}"/>
              </a:ext>
            </a:extLst>
          </p:cNvPr>
          <p:cNvSpPr txBox="1"/>
          <p:nvPr/>
        </p:nvSpPr>
        <p:spPr>
          <a:xfrm>
            <a:off x="712694" y="848069"/>
            <a:ext cx="60942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Preschool Expenditure</a:t>
            </a:r>
            <a:endParaRPr lang="en-GB" sz="4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B136CE-DD90-4B25-4C35-49783165F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70417"/>
              </p:ext>
            </p:extLst>
          </p:nvPr>
        </p:nvGraphicFramePr>
        <p:xfrm>
          <a:off x="838200" y="1825625"/>
          <a:ext cx="7208520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070309525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1198955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Running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£56,109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4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General Expenses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£6,803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757960"/>
                  </a:ext>
                </a:extLst>
              </a:tr>
              <a:tr h="369533">
                <a:tc>
                  <a:txBody>
                    <a:bodyPr/>
                    <a:lstStyle/>
                    <a:p>
                      <a:r>
                        <a:rPr lang="en-US" sz="2400" dirty="0"/>
                        <a:t>Employee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£298,980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6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Expenditure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£361,892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132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102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02E3F8-3894-F9C6-3902-E55852370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57025"/>
              </p:ext>
            </p:extLst>
          </p:nvPr>
        </p:nvGraphicFramePr>
        <p:xfrm>
          <a:off x="848958" y="2062293"/>
          <a:ext cx="6739255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88947125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1188059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Running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£12,792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Employee Costs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£38,090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71829"/>
                  </a:ext>
                </a:extLst>
              </a:tr>
              <a:tr h="369533">
                <a:tc>
                  <a:txBody>
                    <a:bodyPr/>
                    <a:lstStyle/>
                    <a:p>
                      <a:r>
                        <a:rPr lang="en-US" sz="2400" dirty="0"/>
                        <a:t>Food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£15,966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542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Expenditure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£66,848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034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574173-AD81-EDA1-BDBA-6CE37725432C}"/>
              </a:ext>
            </a:extLst>
          </p:cNvPr>
          <p:cNvSpPr txBox="1"/>
          <p:nvPr/>
        </p:nvSpPr>
        <p:spPr>
          <a:xfrm>
            <a:off x="755723" y="912613"/>
            <a:ext cx="84850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Spacious Place Expenditure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32581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307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T</vt:lpstr>
      <vt:lpstr>Foodbank Income</vt:lpstr>
      <vt:lpstr>Preschool Income</vt:lpstr>
      <vt:lpstr>Spacious Place Income</vt:lpstr>
      <vt:lpstr>TCF Income</vt:lpstr>
      <vt:lpstr>j</vt:lpstr>
      <vt:lpstr>Foodbank Expenditure</vt:lpstr>
      <vt:lpstr>PowerPoint Presentation</vt:lpstr>
      <vt:lpstr>PowerPoint Presentation</vt:lpstr>
      <vt:lpstr>PowerPoint Presentation</vt:lpstr>
      <vt:lpstr>TCF as at 31 March 2024 - Assets</vt:lpstr>
      <vt:lpstr>TCF as at 31 March 2024 - Liabilities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Chapman</dc:creator>
  <cp:lastModifiedBy>Stephen Chapman</cp:lastModifiedBy>
  <cp:revision>9</cp:revision>
  <dcterms:created xsi:type="dcterms:W3CDTF">2024-08-01T10:30:09Z</dcterms:created>
  <dcterms:modified xsi:type="dcterms:W3CDTF">2024-08-09T18:55:58Z</dcterms:modified>
</cp:coreProperties>
</file>