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61" r:id="rId3"/>
    <p:sldId id="262" r:id="rId4"/>
    <p:sldId id="263" r:id="rId5"/>
    <p:sldId id="264" r:id="rId6"/>
    <p:sldId id="257" r:id="rId7"/>
    <p:sldId id="265" r:id="rId8"/>
    <p:sldId id="266" r:id="rId9"/>
    <p:sldId id="267" r:id="rId10"/>
    <p:sldId id="268" r:id="rId11"/>
    <p:sldId id="258" r:id="rId12"/>
    <p:sldId id="259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–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1562" autoAdjust="0"/>
  </p:normalViewPr>
  <p:slideViewPr>
    <p:cSldViewPr snapToGrid="0">
      <p:cViewPr varScale="1">
        <p:scale>
          <a:sx n="45" d="100"/>
          <a:sy n="45" d="100"/>
        </p:scale>
        <p:origin x="1025" y="41"/>
      </p:cViewPr>
      <p:guideLst/>
    </p:cSldViewPr>
  </p:slideViewPr>
  <p:outlineViewPr>
    <p:cViewPr>
      <p:scale>
        <a:sx n="33" d="100"/>
        <a:sy n="33" d="100"/>
      </p:scale>
      <p:origin x="0" y="-123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000" b="1" dirty="0"/>
              <a:t>Income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Income £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7F8D-4EA6-A7FE-AC874340C808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7F8D-4EA6-A7FE-AC874340C808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01B7-4AA8-88D4-C0DD74B32CB0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7F8D-4EA6-A7FE-AC874340C808}"/>
              </c:ext>
            </c:extLst>
          </c:dPt>
          <c:dLbls>
            <c:dLbl>
              <c:idx val="0"/>
              <c:layout>
                <c:manualLayout>
                  <c:x val="-2.3042322834645669E-2"/>
                  <c:y val="4.0008732775053346E-2"/>
                </c:manualLayout>
              </c:layout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7F8D-4EA6-A7FE-AC874340C808}"/>
                </c:ext>
              </c:extLst>
            </c:dLbl>
            <c:dLbl>
              <c:idx val="1"/>
              <c:layout>
                <c:manualLayout>
                  <c:x val="0.1755779404527559"/>
                  <c:y val="-0.18546018790230151"/>
                </c:manualLayout>
              </c:layout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7F8D-4EA6-A7FE-AC874340C808}"/>
                </c:ext>
              </c:extLst>
            </c:dLbl>
            <c:dLbl>
              <c:idx val="2"/>
              <c:layout>
                <c:manualLayout>
                  <c:x val="-4.6585260826771651E-3"/>
                  <c:y val="-1.7292075707922867E-4"/>
                </c:manualLayout>
              </c:layout>
              <c:showLegendKey val="1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01B7-4AA8-88D4-C0DD74B32CB0}"/>
                </c:ext>
              </c:extLst>
            </c:dLbl>
            <c:dLbl>
              <c:idx val="3"/>
              <c:layout>
                <c:manualLayout>
                  <c:x val="5.6556348425196848E-3"/>
                  <c:y val="1.8691866468266056E-2"/>
                </c:manualLayout>
              </c:layout>
              <c:showLegendKey val="1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F8D-4EA6-A7FE-AC874340C80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1"/>
            <c:showVal val="1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Foodbank</c:v>
                </c:pt>
                <c:pt idx="1">
                  <c:v>Pre School</c:v>
                </c:pt>
                <c:pt idx="2">
                  <c:v>Spacious Place</c:v>
                </c:pt>
                <c:pt idx="3">
                  <c:v>TCF</c:v>
                </c:pt>
              </c:strCache>
            </c:strRef>
          </c:cat>
          <c:val>
            <c:numRef>
              <c:f>Sheet1!$B$2:$B$5</c:f>
              <c:numCache>
                <c:formatCode>"£"#,##0</c:formatCode>
                <c:ptCount val="4"/>
                <c:pt idx="0">
                  <c:v>219206</c:v>
                </c:pt>
                <c:pt idx="1">
                  <c:v>384309</c:v>
                </c:pt>
                <c:pt idx="2">
                  <c:v>131282</c:v>
                </c:pt>
                <c:pt idx="3">
                  <c:v>127687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F8D-4EA6-A7FE-AC874340C80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Expenditure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08B8-486F-887F-C4AF93D0075C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08B8-486F-887F-C4AF93D0075C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33D8-4E39-8158-FB4C47BFB138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33D8-4E39-8158-FB4C47BFB138}"/>
              </c:ext>
            </c:extLst>
          </c:dPt>
          <c:dLbls>
            <c:dLbl>
              <c:idx val="0"/>
              <c:layout>
                <c:manualLayout>
                  <c:x val="1.8929495226140212E-2"/>
                  <c:y val="5.4181035810134719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08B8-486F-887F-C4AF93D0075C}"/>
                </c:ext>
              </c:extLst>
            </c:dLbl>
            <c:dLbl>
              <c:idx val="1"/>
              <c:layout>
                <c:manualLayout>
                  <c:x val="7.5416238731028193E-2"/>
                  <c:y val="-0.21035644668375567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8B8-486F-887F-C4AF93D0075C}"/>
                </c:ext>
              </c:extLst>
            </c:dLbl>
            <c:dLbl>
              <c:idx val="3"/>
              <c:layout>
                <c:manualLayout>
                  <c:x val="-3.0853018372703413E-2"/>
                  <c:y val="-2.1039505549787216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33D8-4E39-8158-FB4C47BFB13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estFit"/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Foodbank</c:v>
                </c:pt>
                <c:pt idx="1">
                  <c:v>Pre School</c:v>
                </c:pt>
                <c:pt idx="2">
                  <c:v>Spacious Place</c:v>
                </c:pt>
                <c:pt idx="3">
                  <c:v>TCF</c:v>
                </c:pt>
              </c:strCache>
            </c:strRef>
          </c:cat>
          <c:val>
            <c:numRef>
              <c:f>Sheet1!$B$2:$B$5</c:f>
              <c:numCache>
                <c:formatCode>"£"#,##0</c:formatCode>
                <c:ptCount val="4"/>
                <c:pt idx="0">
                  <c:v>114756</c:v>
                </c:pt>
                <c:pt idx="1">
                  <c:v>361892</c:v>
                </c:pt>
                <c:pt idx="2">
                  <c:v>66848</c:v>
                </c:pt>
                <c:pt idx="3">
                  <c:v>126815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8B8-486F-887F-C4AF93D0075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Assets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D632-4D46-B8B2-552046992EC4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D632-4D46-B8B2-552046992EC4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413E-45E2-BD8C-B0853CF35D8B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413E-45E2-BD8C-B0853CF35D8B}"/>
              </c:ext>
            </c:extLst>
          </c:dPt>
          <c:dLbls>
            <c:dLbl>
              <c:idx val="0"/>
              <c:layout>
                <c:manualLayout>
                  <c:x val="7.1284092205865573E-3"/>
                  <c:y val="-0.15382165209873383"/>
                </c:manualLayout>
              </c:layout>
              <c:tx>
                <c:rich>
                  <a:bodyPr/>
                  <a:lstStyle/>
                  <a:p>
                    <a:fld id="{E785F5AF-B9D0-4D3E-A34F-407C70095EE1}" type="CATEGORYNAME">
                      <a:rPr lang="en-US"/>
                      <a:pPr/>
                      <a:t>[CATEGORY NAME]</a:t>
                    </a:fld>
                    <a:r>
                      <a:rPr lang="en-US" baseline="0" dirty="0"/>
                      <a:t>, £</a:t>
                    </a:r>
                    <a:fld id="{2DD8C90C-7989-45BA-B8B2-429948E98BE0}" type="VALUE">
                      <a:rPr lang="en-US" baseline="0" smtClean="0"/>
                      <a:pPr/>
                      <a:t>[VALUE]</a:t>
                    </a:fld>
                    <a:r>
                      <a:rPr lang="en-US" baseline="0" dirty="0"/>
                      <a:t>, </a:t>
                    </a:r>
                    <a:fld id="{7527F8C2-89DB-43C4-843F-C37F91D7BF3B}" type="PERCENTAGE">
                      <a:rPr lang="en-US" baseline="0"/>
                      <a:pPr/>
                      <a:t>[PERCENTAGE]</a:t>
                    </a:fld>
                    <a:endParaRPr lang="en-US" baseline="0" dirty="0"/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D632-4D46-B8B2-552046992EC4}"/>
                </c:ext>
              </c:extLst>
            </c:dLbl>
            <c:dLbl>
              <c:idx val="1"/>
              <c:layout>
                <c:manualLayout>
                  <c:x val="-2.2854235611852843E-2"/>
                  <c:y val="-6.4381806239827838E-2"/>
                </c:manualLayout>
              </c:layout>
              <c:tx>
                <c:rich>
                  <a:bodyPr/>
                  <a:lstStyle/>
                  <a:p>
                    <a:fld id="{F7CD3FF7-49CF-41C1-8A56-FABB919853AD}" type="CATEGORYNAME">
                      <a:rPr lang="en-US"/>
                      <a:pPr/>
                      <a:t>[CATEGORY NAME]</a:t>
                    </a:fld>
                    <a:r>
                      <a:rPr lang="en-US" baseline="0" dirty="0"/>
                      <a:t>, £</a:t>
                    </a:r>
                    <a:fld id="{DF68713B-9E54-49E5-95CB-94742223D5E6}" type="VALUE">
                      <a:rPr lang="en-US" baseline="0" smtClean="0"/>
                      <a:pPr/>
                      <a:t>[VALUE]</a:t>
                    </a:fld>
                    <a:r>
                      <a:rPr lang="en-US" baseline="0" dirty="0"/>
                      <a:t>, </a:t>
                    </a:r>
                    <a:fld id="{7A6D6BD1-0306-4F2E-90C0-2E6F161C6CB8}" type="PERCENTAGE">
                      <a:rPr lang="en-US" baseline="0"/>
                      <a:pPr/>
                      <a:t>[PERCENTAGE]</a:t>
                    </a:fld>
                    <a:endParaRPr lang="en-US" baseline="0" dirty="0"/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D632-4D46-B8B2-552046992EC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estFit"/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2"/>
                <c:pt idx="0">
                  <c:v>Premises</c:v>
                </c:pt>
                <c:pt idx="1">
                  <c:v>Bank</c:v>
                </c:pt>
              </c:strCache>
            </c:strRef>
          </c:cat>
          <c:val>
            <c:numRef>
              <c:f>Sheet1!$B$2:$B$5</c:f>
              <c:numCache>
                <c:formatCode>#,##0</c:formatCode>
                <c:ptCount val="4"/>
                <c:pt idx="0">
                  <c:v>880942</c:v>
                </c:pt>
                <c:pt idx="1">
                  <c:v>537551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632-4D46-B8B2-552046992EC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Liabilities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A518-42C3-B959-CE8F66EF9D15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626E-4EAC-A027-7EBFE30E21AE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626E-4EAC-A027-7EBFE30E21AE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626E-4EAC-A027-7EBFE30E21AE}"/>
              </c:ext>
            </c:extLst>
          </c:dPt>
          <c:dLbls>
            <c:dLbl>
              <c:idx val="0"/>
              <c:layout>
                <c:manualLayout>
                  <c:x val="0.21693797786146291"/>
                  <c:y val="-0.2947757678212999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9870164327285175"/>
                      <c:h val="6.9959860622181042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A518-42C3-B959-CE8F66EF9D1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estFit"/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1"/>
                <c:pt idx="0">
                  <c:v>Tax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 formatCode="&quot;£&quot;#,##0">
                  <c:v>9735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518-42C3-B959-CE8F66EF9D15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51E6CE29-647E-A7BA-A2BC-23CF5AF333D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TCF as at 31 March 2024 - Income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BE0EC37-9CED-4ACF-62E8-F89ADEC5520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F58146-0487-401B-98D8-99156CCD6067}" type="datetimeFigureOut">
              <a:rPr lang="en-GB" smtClean="0"/>
              <a:t>09/08/2024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5244568-5764-5C8E-149C-8624952F7C1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B53BE3A-74DE-DA18-D957-721F465A220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8885CB-8B02-4F78-B9D0-8697A4E426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85078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TCF as at 31 March 2024 - Income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035240-8026-4EE1-B437-7378B964D81C}" type="datetimeFigureOut">
              <a:rPr lang="en-GB" smtClean="0"/>
              <a:t>09/08/2024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08500D-5FFC-4814-B466-12A1FEC086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370316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808500D-5FFC-4814-B466-12A1FEC086D5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70201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1EAF0A-2920-9197-C145-05C30B2670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FF1200A-ADD6-5622-BCFB-6A213D7D47A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B70560-A701-5749-2874-46F3EF5A50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EA88A-8321-425C-8612-A591257A21E2}" type="datetimeFigureOut">
              <a:rPr lang="en-GB" smtClean="0"/>
              <a:t>09/08/2024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50B156-DA0A-3490-2405-F8B806C828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6E4097-8DE4-4EB2-63A0-576D06E98A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5C1C0-3FC0-4498-888B-BB9CBC8246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7347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7D6422-024C-EDFC-6C06-BE9011291C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0179310-6887-52C1-8296-778BC2CF4B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06DA2E-0B31-C57B-5BC7-A9FF74471E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EA88A-8321-425C-8612-A591257A21E2}" type="datetimeFigureOut">
              <a:rPr lang="en-GB" smtClean="0"/>
              <a:t>09/08/2024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496EFA-955E-CFE3-001A-4AADE095A8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5C9AA0-53C9-C646-055E-03123CA11F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5C1C0-3FC0-4498-888B-BB9CBC8246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74846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46E1D54-6755-0B68-18F3-D7FFF36EFF4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8A827FC-D6B8-A40A-DCB8-87FFA86D03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2E3C3F-A59E-6B34-0A97-B66F3806E2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EA88A-8321-425C-8612-A591257A21E2}" type="datetimeFigureOut">
              <a:rPr lang="en-GB" smtClean="0"/>
              <a:t>09/08/2024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E121C0-841C-CD0B-595B-B5C3A5EF2F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993902-F169-A3F7-FF2D-97C0A2E596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5C1C0-3FC0-4498-888B-BB9CBC8246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69457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01494B-4DE9-984A-EF27-F1486967C2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FF26A3-7918-C832-4360-A253425684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A180DC-2DFE-3F19-144C-9E12BC2507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EA88A-8321-425C-8612-A591257A21E2}" type="datetimeFigureOut">
              <a:rPr lang="en-GB" smtClean="0"/>
              <a:t>09/08/2024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9B6D0A-E6B4-2FC8-1A41-F9F6BE45DF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5DFA91-D0B5-248F-F16B-79A725345A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5C1C0-3FC0-4498-888B-BB9CBC8246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74258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C91D9F-E9B8-9EBF-6A0E-4F08D0C3E1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4CA0850-F321-9AC7-6D8E-AA850CD72A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995602-BAA1-7216-8818-B27BAD1D6A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EA88A-8321-425C-8612-A591257A21E2}" type="datetimeFigureOut">
              <a:rPr lang="en-GB" smtClean="0"/>
              <a:t>09/08/2024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79D635-0A8B-16DB-61EA-C9504684E8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10631B-DD8F-EE66-FB77-D66DBBF285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5C1C0-3FC0-4498-888B-BB9CBC8246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44879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9A807C-6D2C-CC77-2B27-F5D24A9425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F28A03-ADFC-A3EE-5B2A-9DCAAD252A4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FD280E6-7F81-3699-147B-2F445BBB0C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5E16AF5-2632-D8CC-70DC-A740709BB0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EA88A-8321-425C-8612-A591257A21E2}" type="datetimeFigureOut">
              <a:rPr lang="en-GB" smtClean="0"/>
              <a:t>09/08/2024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063332-654B-135C-30C9-F686B7238E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FB3D774-EF3F-8402-F89C-2190191997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5C1C0-3FC0-4498-888B-BB9CBC8246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5578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07C11A-E4C8-2809-3D9F-BEBD8CA3CA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719936E-3C62-2EB2-C9E4-9F6583F7B1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CC3E600-89F5-1FAE-D8E7-25ECE90F61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3AB29D9-0110-E87F-45BD-1C85247F56D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2BAC8DA-5F4C-D39A-F650-1CB638CB408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092D71C-7040-6D5C-55D2-50B99A605D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EA88A-8321-425C-8612-A591257A21E2}" type="datetimeFigureOut">
              <a:rPr lang="en-GB" smtClean="0"/>
              <a:t>09/08/2024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6D2E1D5-6C9F-C675-BF43-A9560629EE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6D9F377-692F-2E36-7067-1DE1916B4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5C1C0-3FC0-4498-888B-BB9CBC8246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87346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47E2EF-75B0-CFD1-D256-FED6BD1947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8786FD5-8F9E-C7F1-D408-67B1C80774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EA88A-8321-425C-8612-A591257A21E2}" type="datetimeFigureOut">
              <a:rPr lang="en-GB" smtClean="0"/>
              <a:t>09/08/2024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5C0E5B8-6885-DBD2-8B75-371BBB5743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17EFC4A-D275-9D01-F424-2A4D13F4E6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5C1C0-3FC0-4498-888B-BB9CBC8246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48278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FDFA78C-56B8-7B82-D27F-D956FA8535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EA88A-8321-425C-8612-A591257A21E2}" type="datetimeFigureOut">
              <a:rPr lang="en-GB" smtClean="0"/>
              <a:t>09/08/2024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3A95FB3-499B-0957-2BF0-840086F112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28CF721-9533-8BD6-14BB-5CA15A9BD4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5C1C0-3FC0-4498-888B-BB9CBC8246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34825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5BD383-13CB-C8E9-D41F-37618DCA94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08E985-C2F3-C08D-490C-8718C647C3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67E155-BFE7-44C6-A3D5-00E41AF1D5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7BD32F-5025-2707-D555-95C111274E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EA88A-8321-425C-8612-A591257A21E2}" type="datetimeFigureOut">
              <a:rPr lang="en-GB" smtClean="0"/>
              <a:t>09/08/2024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B4FAB71-7BD8-968E-151C-B1B74B929A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40FA63A-20F3-7971-C2D4-18E6108E66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5C1C0-3FC0-4498-888B-BB9CBC8246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65629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4644A0-262D-1777-4A69-E92842EF94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D230A96-4BCC-408C-2BED-F68CEA94FE7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E1A3EAE-9CE8-083E-80B3-00F654B944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48BC805-BE87-5FBA-2C65-549A5BE991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EA88A-8321-425C-8612-A591257A21E2}" type="datetimeFigureOut">
              <a:rPr lang="en-GB" smtClean="0"/>
              <a:t>09/08/2024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986202-5EAA-F43E-5EDC-CFCD3A058E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CF92143-0869-31F5-5C18-75271DDCF5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5C1C0-3FC0-4498-888B-BB9CBC8246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79108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7FE9BB7-A5DD-B489-824A-597C8359EB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53CD47-ABBD-853C-BC89-F5E49B9837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4D80E2-B4B3-2CB5-D27E-C2529797FD6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39EA88A-8321-425C-8612-A591257A21E2}" type="datetimeFigureOut">
              <a:rPr lang="en-GB" smtClean="0"/>
              <a:t>09/08/2024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662528-251F-5115-8D57-47CA3C303FE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146F5F-0636-6B46-2F2D-4D7CF0EE127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0B5C1C0-3FC0-4498-888B-BB9CBC8246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10419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6B9D82-E76B-13EC-2E66-88111A2301A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noFill/>
              </a:rPr>
              <a:t>T</a:t>
            </a:r>
            <a:endParaRPr lang="en-GB" dirty="0">
              <a:noFill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75EA8ED-60B9-206E-316B-C18D2C63E5A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48A21517-9BE2-05F0-E4BD-39A6A8B1628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77342611"/>
              </p:ext>
            </p:extLst>
          </p:nvPr>
        </p:nvGraphicFramePr>
        <p:xfrm>
          <a:off x="2108200" y="719666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" name="TextBox 11">
            <a:extLst>
              <a:ext uri="{FF2B5EF4-FFF2-40B4-BE49-F238E27FC236}">
                <a16:creationId xmlns:a16="http://schemas.microsoft.com/office/drawing/2014/main" id="{7033F6BF-FACB-2B3D-7CDF-298AD38584C1}"/>
              </a:ext>
            </a:extLst>
          </p:cNvPr>
          <p:cNvSpPr txBox="1"/>
          <p:nvPr/>
        </p:nvSpPr>
        <p:spPr>
          <a:xfrm>
            <a:off x="1763486" y="148986"/>
            <a:ext cx="881742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/>
              <a:t>TCF as at 31 March 2024 - Income</a:t>
            </a:r>
            <a:endParaRPr lang="en-GB" sz="4400" b="1" dirty="0"/>
          </a:p>
        </p:txBody>
      </p:sp>
    </p:spTree>
    <p:extLst>
      <p:ext uri="{BB962C8B-B14F-4D97-AF65-F5344CB8AC3E}">
        <p14:creationId xmlns:p14="http://schemas.microsoft.com/office/powerpoint/2010/main" val="33871131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1BB0FD9E-021E-3FD4-C05D-7BD86DF4883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516180"/>
              </p:ext>
            </p:extLst>
          </p:nvPr>
        </p:nvGraphicFramePr>
        <p:xfrm>
          <a:off x="848958" y="2062293"/>
          <a:ext cx="6739255" cy="18288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5257800">
                  <a:extLst>
                    <a:ext uri="{9D8B030D-6E8A-4147-A177-3AD203B41FA5}">
                      <a16:colId xmlns:a16="http://schemas.microsoft.com/office/drawing/2014/main" val="3488947125"/>
                    </a:ext>
                  </a:extLst>
                </a:gridCol>
                <a:gridCol w="1481455">
                  <a:extLst>
                    <a:ext uri="{9D8B030D-6E8A-4147-A177-3AD203B41FA5}">
                      <a16:colId xmlns:a16="http://schemas.microsoft.com/office/drawing/2014/main" val="118805925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Running Costs</a:t>
                      </a:r>
                      <a:endParaRPr lang="en-GB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/>
                        <a:t>£19,338</a:t>
                      </a:r>
                      <a:endParaRPr lang="en-GB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27802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General Expenses</a:t>
                      </a:r>
                      <a:endParaRPr lang="en-GB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/>
                        <a:t>£23,488</a:t>
                      </a:r>
                      <a:endParaRPr lang="en-GB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5271829"/>
                  </a:ext>
                </a:extLst>
              </a:tr>
              <a:tr h="369533">
                <a:tc>
                  <a:txBody>
                    <a:bodyPr/>
                    <a:lstStyle/>
                    <a:p>
                      <a:r>
                        <a:rPr lang="en-US" sz="2400" dirty="0"/>
                        <a:t>Employee Costs</a:t>
                      </a:r>
                      <a:endParaRPr lang="en-GB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/>
                        <a:t>£83,989</a:t>
                      </a:r>
                      <a:endParaRPr lang="en-GB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45421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/>
                        <a:t>Total Expenditure</a:t>
                      </a:r>
                      <a:endParaRPr lang="en-GB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/>
                        <a:t>£126,815</a:t>
                      </a:r>
                      <a:endParaRPr lang="en-GB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2603452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7B384950-B974-A209-A109-ADB6BBA2A7B6}"/>
              </a:ext>
            </a:extLst>
          </p:cNvPr>
          <p:cNvSpPr txBox="1"/>
          <p:nvPr/>
        </p:nvSpPr>
        <p:spPr>
          <a:xfrm>
            <a:off x="755723" y="912613"/>
            <a:ext cx="8485095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400" dirty="0"/>
              <a:t>TCF Expenditure</a:t>
            </a:r>
            <a:endParaRPr lang="en-GB" sz="4400" dirty="0"/>
          </a:p>
        </p:txBody>
      </p:sp>
    </p:spTree>
    <p:extLst>
      <p:ext uri="{BB962C8B-B14F-4D97-AF65-F5344CB8AC3E}">
        <p14:creationId xmlns:p14="http://schemas.microsoft.com/office/powerpoint/2010/main" val="41585590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39CBFF-35A0-A37B-429B-528CDC4C16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46514" y="343354"/>
            <a:ext cx="8131629" cy="1325563"/>
          </a:xfrm>
        </p:spPr>
        <p:txBody>
          <a:bodyPr/>
          <a:lstStyle/>
          <a:p>
            <a:r>
              <a:rPr lang="en-US" b="1" dirty="0"/>
              <a:t>TCF as at 31 March 2024 - Assets</a:t>
            </a:r>
            <a:endParaRPr lang="en-GB" b="1" dirty="0"/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934E336F-8434-A305-F9E2-6A647D31962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20258214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616083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D912B8-F859-B763-E719-D6D51645F7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59429" y="365125"/>
            <a:ext cx="8871857" cy="1325563"/>
          </a:xfrm>
        </p:spPr>
        <p:txBody>
          <a:bodyPr/>
          <a:lstStyle/>
          <a:p>
            <a:r>
              <a:rPr lang="en-US" b="1" dirty="0"/>
              <a:t>TCF as at 31 March 2024 - Liabilities</a:t>
            </a:r>
            <a:endParaRPr lang="en-GB" b="1" dirty="0"/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76C81914-C513-6190-3965-6377D8D99C2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64355145"/>
              </p:ext>
            </p:extLst>
          </p:nvPr>
        </p:nvGraphicFramePr>
        <p:xfrm>
          <a:off x="838200" y="1690688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470521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831C3C-6910-A3F5-68FD-DE06B43224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Foodbank Income</a:t>
            </a:r>
            <a:endParaRPr lang="en-GB" dirty="0"/>
          </a:p>
        </p:txBody>
      </p:sp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id="{07D24CA8-D50D-FB17-18A2-4FFA66C41C7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3836397"/>
              </p:ext>
            </p:extLst>
          </p:nvPr>
        </p:nvGraphicFramePr>
        <p:xfrm>
          <a:off x="838200" y="1825624"/>
          <a:ext cx="7854696" cy="3965576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5257800">
                  <a:extLst>
                    <a:ext uri="{9D8B030D-6E8A-4147-A177-3AD203B41FA5}">
                      <a16:colId xmlns:a16="http://schemas.microsoft.com/office/drawing/2014/main" val="161883399"/>
                    </a:ext>
                  </a:extLst>
                </a:gridCol>
                <a:gridCol w="2596896">
                  <a:extLst>
                    <a:ext uri="{9D8B030D-6E8A-4147-A177-3AD203B41FA5}">
                      <a16:colId xmlns:a16="http://schemas.microsoft.com/office/drawing/2014/main" val="2608347380"/>
                    </a:ext>
                  </a:extLst>
                </a:gridCol>
              </a:tblGrid>
              <a:tr h="495697">
                <a:tc>
                  <a:txBody>
                    <a:bodyPr/>
                    <a:lstStyle/>
                    <a:p>
                      <a:r>
                        <a:rPr lang="en-US" sz="2400" dirty="0"/>
                        <a:t>Offering for Emergency Food Top Up</a:t>
                      </a:r>
                      <a:endParaRPr lang="en-GB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/>
                        <a:t>£13,544</a:t>
                      </a:r>
                      <a:endParaRPr lang="en-GB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9989037"/>
                  </a:ext>
                </a:extLst>
              </a:tr>
              <a:tr h="495697">
                <a:tc>
                  <a:txBody>
                    <a:bodyPr/>
                    <a:lstStyle/>
                    <a:p>
                      <a:r>
                        <a:rPr lang="en-US" sz="2400" dirty="0"/>
                        <a:t>Trussell Trust Top Up</a:t>
                      </a:r>
                      <a:endParaRPr lang="en-GB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/>
                        <a:t>£5,410</a:t>
                      </a:r>
                      <a:endParaRPr lang="en-GB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3322470"/>
                  </a:ext>
                </a:extLst>
              </a:tr>
              <a:tr h="495697">
                <a:tc>
                  <a:txBody>
                    <a:bodyPr/>
                    <a:lstStyle/>
                    <a:p>
                      <a:r>
                        <a:rPr lang="en-US" sz="2400" dirty="0"/>
                        <a:t>Regular Tithes and Offerings</a:t>
                      </a:r>
                      <a:endParaRPr lang="en-GB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/>
                        <a:t>£30,924</a:t>
                      </a:r>
                      <a:endParaRPr lang="en-GB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3128939"/>
                  </a:ext>
                </a:extLst>
              </a:tr>
              <a:tr h="495697">
                <a:tc>
                  <a:txBody>
                    <a:bodyPr/>
                    <a:lstStyle/>
                    <a:p>
                      <a:r>
                        <a:rPr lang="en-US" sz="2400" dirty="0"/>
                        <a:t>Specific Other Donations</a:t>
                      </a:r>
                      <a:endParaRPr lang="en-GB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/>
                        <a:t>£57,611</a:t>
                      </a:r>
                      <a:endParaRPr lang="en-GB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9760959"/>
                  </a:ext>
                </a:extLst>
              </a:tr>
              <a:tr h="495697">
                <a:tc>
                  <a:txBody>
                    <a:bodyPr/>
                    <a:lstStyle/>
                    <a:p>
                      <a:r>
                        <a:rPr lang="en-US" sz="2400" dirty="0"/>
                        <a:t>Grant / Fundraising</a:t>
                      </a:r>
                      <a:endParaRPr lang="en-GB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/>
                        <a:t>£54,190</a:t>
                      </a:r>
                      <a:endParaRPr lang="en-GB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6026299"/>
                  </a:ext>
                </a:extLst>
              </a:tr>
              <a:tr h="495697">
                <a:tc>
                  <a:txBody>
                    <a:bodyPr/>
                    <a:lstStyle/>
                    <a:p>
                      <a:r>
                        <a:rPr lang="en-US" sz="2400" dirty="0"/>
                        <a:t>Supermarket</a:t>
                      </a:r>
                      <a:endParaRPr lang="en-GB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/>
                        <a:t>£541</a:t>
                      </a:r>
                      <a:endParaRPr lang="en-GB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9254581"/>
                  </a:ext>
                </a:extLst>
              </a:tr>
              <a:tr h="495697">
                <a:tc>
                  <a:txBody>
                    <a:bodyPr/>
                    <a:lstStyle/>
                    <a:p>
                      <a:r>
                        <a:rPr lang="en-US" sz="2400" dirty="0"/>
                        <a:t>Other</a:t>
                      </a:r>
                      <a:endParaRPr lang="en-GB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/>
                        <a:t>£56,986</a:t>
                      </a:r>
                      <a:endParaRPr lang="en-GB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7059606"/>
                  </a:ext>
                </a:extLst>
              </a:tr>
              <a:tr h="495697">
                <a:tc>
                  <a:txBody>
                    <a:bodyPr/>
                    <a:lstStyle/>
                    <a:p>
                      <a:r>
                        <a:rPr lang="en-US" sz="2400" b="1" dirty="0"/>
                        <a:t>Total Income</a:t>
                      </a:r>
                      <a:endParaRPr lang="en-GB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/>
                        <a:t>£219,206</a:t>
                      </a:r>
                      <a:endParaRPr lang="en-GB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41642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828074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F39362-DCB4-FADD-FEBB-21E35DE9DF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Preschool Income</a:t>
            </a:r>
            <a:endParaRPr lang="en-GB" dirty="0"/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E29FCA2A-72E5-C78C-2EF0-52FAD665260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84389878"/>
              </p:ext>
            </p:extLst>
          </p:nvPr>
        </p:nvGraphicFramePr>
        <p:xfrm>
          <a:off x="838200" y="1862201"/>
          <a:ext cx="7935686" cy="36576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5257800">
                  <a:extLst>
                    <a:ext uri="{9D8B030D-6E8A-4147-A177-3AD203B41FA5}">
                      <a16:colId xmlns:a16="http://schemas.microsoft.com/office/drawing/2014/main" val="2357691624"/>
                    </a:ext>
                  </a:extLst>
                </a:gridCol>
                <a:gridCol w="2677886">
                  <a:extLst>
                    <a:ext uri="{9D8B030D-6E8A-4147-A177-3AD203B41FA5}">
                      <a16:colId xmlns:a16="http://schemas.microsoft.com/office/drawing/2014/main" val="242015412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Diamonds and Gems</a:t>
                      </a:r>
                      <a:endParaRPr lang="en-GB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/>
                        <a:t>£311,235</a:t>
                      </a:r>
                      <a:endParaRPr lang="en-GB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30987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err="1"/>
                        <a:t>Senco</a:t>
                      </a:r>
                      <a:endParaRPr lang="en-GB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/>
                        <a:t>£43,846</a:t>
                      </a:r>
                      <a:endParaRPr lang="en-GB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063091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2400" dirty="0"/>
                        <a:t>Pupil Premium</a:t>
                      </a:r>
                      <a:endParaRPr lang="en-GB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/>
                        <a:t>£5,031</a:t>
                      </a:r>
                      <a:endParaRPr lang="en-GB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2647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Milk Returns</a:t>
                      </a:r>
                      <a:endParaRPr lang="en-GB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/>
                        <a:t>£464</a:t>
                      </a:r>
                      <a:endParaRPr lang="en-GB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34673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N I Refund</a:t>
                      </a:r>
                      <a:endParaRPr lang="en-GB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/>
                        <a:t>£5,000</a:t>
                      </a:r>
                      <a:endParaRPr lang="en-GB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17511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Fundraising</a:t>
                      </a:r>
                      <a:endParaRPr lang="en-GB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/>
                        <a:t>£1,622</a:t>
                      </a:r>
                      <a:endParaRPr lang="en-GB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57613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Misc. Funds – Top Up</a:t>
                      </a:r>
                      <a:endParaRPr lang="en-GB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/>
                        <a:t>£17,111</a:t>
                      </a:r>
                      <a:endParaRPr lang="en-GB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5167486"/>
                  </a:ext>
                </a:extLst>
              </a:tr>
              <a:tr h="157734">
                <a:tc>
                  <a:txBody>
                    <a:bodyPr/>
                    <a:lstStyle/>
                    <a:p>
                      <a:r>
                        <a:rPr lang="en-US" sz="2400" b="1" dirty="0"/>
                        <a:t>Total Income</a:t>
                      </a:r>
                      <a:endParaRPr lang="en-GB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/>
                        <a:t>£384,309</a:t>
                      </a:r>
                      <a:endParaRPr lang="en-GB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34047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870784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6BB376-C110-F09B-C330-626FDC4AB1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Spacious Place Income</a:t>
            </a:r>
            <a:endParaRPr lang="en-GB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DCEEB958-6A0E-78FB-F7DE-0F5C11110FD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89720806"/>
              </p:ext>
            </p:extLst>
          </p:nvPr>
        </p:nvGraphicFramePr>
        <p:xfrm>
          <a:off x="849086" y="1825625"/>
          <a:ext cx="8708571" cy="3769633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5979389">
                  <a:extLst>
                    <a:ext uri="{9D8B030D-6E8A-4147-A177-3AD203B41FA5}">
                      <a16:colId xmlns:a16="http://schemas.microsoft.com/office/drawing/2014/main" val="2052428673"/>
                    </a:ext>
                  </a:extLst>
                </a:gridCol>
                <a:gridCol w="2729182">
                  <a:extLst>
                    <a:ext uri="{9D8B030D-6E8A-4147-A177-3AD203B41FA5}">
                      <a16:colId xmlns:a16="http://schemas.microsoft.com/office/drawing/2014/main" val="1910154694"/>
                    </a:ext>
                  </a:extLst>
                </a:gridCol>
              </a:tblGrid>
              <a:tr h="538519">
                <a:tc>
                  <a:txBody>
                    <a:bodyPr/>
                    <a:lstStyle/>
                    <a:p>
                      <a:r>
                        <a:rPr lang="en-US" sz="2400" dirty="0"/>
                        <a:t>General Income / Donations / Gift Aid</a:t>
                      </a:r>
                      <a:endParaRPr lang="en-GB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/>
                        <a:t>£7,880</a:t>
                      </a:r>
                      <a:endParaRPr lang="en-GB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0703763"/>
                  </a:ext>
                </a:extLst>
              </a:tr>
              <a:tr h="538519">
                <a:tc>
                  <a:txBody>
                    <a:bodyPr/>
                    <a:lstStyle/>
                    <a:p>
                      <a:r>
                        <a:rPr lang="en-US" sz="2400" dirty="0"/>
                        <a:t>Apprenticeship Funding</a:t>
                      </a:r>
                      <a:endParaRPr lang="en-GB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/>
                        <a:t>£7,800</a:t>
                      </a:r>
                      <a:endParaRPr lang="en-GB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9737421"/>
                  </a:ext>
                </a:extLst>
              </a:tr>
              <a:tr h="538519">
                <a:tc>
                  <a:txBody>
                    <a:bodyPr/>
                    <a:lstStyle/>
                    <a:p>
                      <a:r>
                        <a:rPr lang="en-US" sz="2400" dirty="0"/>
                        <a:t>Sale of Products</a:t>
                      </a:r>
                      <a:endParaRPr lang="en-GB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/>
                        <a:t>£33,171</a:t>
                      </a:r>
                      <a:endParaRPr lang="en-GB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9662502"/>
                  </a:ext>
                </a:extLst>
              </a:tr>
              <a:tr h="538519">
                <a:tc>
                  <a:txBody>
                    <a:bodyPr/>
                    <a:lstStyle/>
                    <a:p>
                      <a:r>
                        <a:rPr lang="en-US" sz="2400" dirty="0"/>
                        <a:t>Grants</a:t>
                      </a:r>
                      <a:endParaRPr lang="en-GB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/>
                        <a:t>£44,302</a:t>
                      </a:r>
                      <a:endParaRPr lang="en-GB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4565716"/>
                  </a:ext>
                </a:extLst>
              </a:tr>
              <a:tr h="538519">
                <a:tc>
                  <a:txBody>
                    <a:bodyPr/>
                    <a:lstStyle/>
                    <a:p>
                      <a:r>
                        <a:rPr lang="en-US" sz="2400" dirty="0"/>
                        <a:t>Spacious Place Funds</a:t>
                      </a:r>
                      <a:endParaRPr lang="en-GB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/>
                        <a:t>£35,079</a:t>
                      </a:r>
                      <a:endParaRPr lang="en-GB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9624272"/>
                  </a:ext>
                </a:extLst>
              </a:tr>
              <a:tr h="538519">
                <a:tc>
                  <a:txBody>
                    <a:bodyPr/>
                    <a:lstStyle/>
                    <a:p>
                      <a:r>
                        <a:rPr lang="en-US" sz="2400" dirty="0"/>
                        <a:t>Other</a:t>
                      </a:r>
                      <a:endParaRPr lang="en-GB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/>
                        <a:t>£3,050</a:t>
                      </a:r>
                      <a:endParaRPr lang="en-GB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1539153"/>
                  </a:ext>
                </a:extLst>
              </a:tr>
              <a:tr h="538519">
                <a:tc>
                  <a:txBody>
                    <a:bodyPr/>
                    <a:lstStyle/>
                    <a:p>
                      <a:r>
                        <a:rPr lang="en-US" sz="2400" b="1" dirty="0"/>
                        <a:t>Total Income</a:t>
                      </a:r>
                      <a:endParaRPr lang="en-GB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/>
                        <a:t>£131,282</a:t>
                      </a:r>
                      <a:endParaRPr lang="en-GB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19628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584321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69EAA7-BB1F-2421-BD5F-0335CF57B7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TCF Income</a:t>
            </a:r>
            <a:endParaRPr lang="en-GB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9B6E9259-275F-21C1-027A-4ED0781F71A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46417232"/>
              </p:ext>
            </p:extLst>
          </p:nvPr>
        </p:nvGraphicFramePr>
        <p:xfrm>
          <a:off x="838200" y="1825625"/>
          <a:ext cx="7641771" cy="402336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5257800">
                  <a:extLst>
                    <a:ext uri="{9D8B030D-6E8A-4147-A177-3AD203B41FA5}">
                      <a16:colId xmlns:a16="http://schemas.microsoft.com/office/drawing/2014/main" val="1793897364"/>
                    </a:ext>
                  </a:extLst>
                </a:gridCol>
                <a:gridCol w="2383971">
                  <a:extLst>
                    <a:ext uri="{9D8B030D-6E8A-4147-A177-3AD203B41FA5}">
                      <a16:colId xmlns:a16="http://schemas.microsoft.com/office/drawing/2014/main" val="39571413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Regular Tithes / Offerings / Gift Aid</a:t>
                      </a:r>
                      <a:endParaRPr lang="en-GB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/>
                        <a:t>£34,448</a:t>
                      </a:r>
                      <a:endParaRPr lang="en-GB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64395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Foodbank Contribution</a:t>
                      </a:r>
                      <a:endParaRPr lang="en-GB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/>
                        <a:t>£20,124</a:t>
                      </a:r>
                      <a:endParaRPr lang="en-GB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59211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Hall Hire</a:t>
                      </a:r>
                      <a:endParaRPr lang="en-GB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/>
                        <a:t>£9,000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26463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Preschool Admin Fee / Contribution</a:t>
                      </a:r>
                      <a:endParaRPr lang="en-GB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/>
                        <a:t>£34,800</a:t>
                      </a:r>
                      <a:endParaRPr lang="en-GB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28161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Shared Premises</a:t>
                      </a:r>
                      <a:endParaRPr lang="en-GB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/>
                        <a:t>£6,805</a:t>
                      </a:r>
                      <a:endParaRPr lang="en-GB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03015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Wages Contribution from Trussell Trust</a:t>
                      </a:r>
                      <a:endParaRPr lang="en-GB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/>
                        <a:t>£19,510</a:t>
                      </a:r>
                      <a:endParaRPr lang="en-GB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47201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DK Legal Fees</a:t>
                      </a:r>
                      <a:endParaRPr lang="en-GB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/>
                        <a:t>£3,000</a:t>
                      </a:r>
                      <a:endParaRPr lang="en-GB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07860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Total Income</a:t>
                      </a:r>
                      <a:endParaRPr lang="en-GB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/>
                        <a:t>£127,687</a:t>
                      </a:r>
                      <a:endParaRPr lang="en-GB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89943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989467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C2C1BE-33FC-5417-6045-3218B0DD679E}"/>
              </a:ext>
            </a:extLst>
          </p:cNvPr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>
                <a:noFill/>
              </a:rPr>
              <a:t>j</a:t>
            </a:r>
            <a:endParaRPr lang="en-GB" dirty="0">
              <a:noFill/>
            </a:endParaRP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2EDBC153-F297-F60C-0478-25D363812DE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47887082"/>
              </p:ext>
            </p:extLst>
          </p:nvPr>
        </p:nvGraphicFramePr>
        <p:xfrm>
          <a:off x="762000" y="1690688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8685C75C-2541-7D7B-8B83-2ABFC350408F}"/>
              </a:ext>
            </a:extLst>
          </p:cNvPr>
          <p:cNvSpPr txBox="1"/>
          <p:nvPr/>
        </p:nvSpPr>
        <p:spPr>
          <a:xfrm>
            <a:off x="1774371" y="522514"/>
            <a:ext cx="999308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/>
              <a:t>TCF as at 31 March 2024 - Expenditure</a:t>
            </a:r>
            <a:endParaRPr lang="en-GB" sz="4400" b="1" dirty="0"/>
          </a:p>
        </p:txBody>
      </p:sp>
    </p:spTree>
    <p:extLst>
      <p:ext uri="{BB962C8B-B14F-4D97-AF65-F5344CB8AC3E}">
        <p14:creationId xmlns:p14="http://schemas.microsoft.com/office/powerpoint/2010/main" val="16932889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9C9D00-8287-4160-1702-E4FA1862E7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Foodbank Expenditure</a:t>
            </a:r>
            <a:endParaRPr lang="en-GB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BDB99359-FC4A-1473-F986-4A8BEC789F5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22604372"/>
              </p:ext>
            </p:extLst>
          </p:nvPr>
        </p:nvGraphicFramePr>
        <p:xfrm>
          <a:off x="838200" y="1825625"/>
          <a:ext cx="7208520" cy="18288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5257800">
                  <a:extLst>
                    <a:ext uri="{9D8B030D-6E8A-4147-A177-3AD203B41FA5}">
                      <a16:colId xmlns:a16="http://schemas.microsoft.com/office/drawing/2014/main" val="2475050767"/>
                    </a:ext>
                  </a:extLst>
                </a:gridCol>
                <a:gridCol w="1950720">
                  <a:extLst>
                    <a:ext uri="{9D8B030D-6E8A-4147-A177-3AD203B41FA5}">
                      <a16:colId xmlns:a16="http://schemas.microsoft.com/office/drawing/2014/main" val="222149757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Running Costs</a:t>
                      </a:r>
                      <a:endParaRPr lang="en-GB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/>
                        <a:t>£35,542</a:t>
                      </a:r>
                      <a:endParaRPr lang="en-GB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86384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Employee Costs</a:t>
                      </a:r>
                      <a:endParaRPr lang="en-GB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/>
                        <a:t>£68,228</a:t>
                      </a:r>
                      <a:endParaRPr lang="en-GB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6536645"/>
                  </a:ext>
                </a:extLst>
              </a:tr>
              <a:tr h="369533">
                <a:tc>
                  <a:txBody>
                    <a:bodyPr/>
                    <a:lstStyle/>
                    <a:p>
                      <a:r>
                        <a:rPr lang="en-US" sz="2400" dirty="0"/>
                        <a:t>Other</a:t>
                      </a:r>
                      <a:endParaRPr lang="en-GB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/>
                        <a:t>£10,986</a:t>
                      </a:r>
                      <a:endParaRPr lang="en-GB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39821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/>
                        <a:t>Total Expenditure</a:t>
                      </a:r>
                      <a:endParaRPr lang="en-GB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/>
                        <a:t>£114,756</a:t>
                      </a:r>
                      <a:endParaRPr lang="en-GB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78870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290448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7747D2F2-8DCC-DC43-B727-25E709D57B44}"/>
              </a:ext>
            </a:extLst>
          </p:cNvPr>
          <p:cNvSpPr txBox="1"/>
          <p:nvPr/>
        </p:nvSpPr>
        <p:spPr>
          <a:xfrm>
            <a:off x="712694" y="848069"/>
            <a:ext cx="6094206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400" dirty="0"/>
              <a:t>Preschool Expenditure</a:t>
            </a:r>
            <a:endParaRPr lang="en-GB" sz="4400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69B136CE-DD90-4B25-4C35-49783165F63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6170417"/>
              </p:ext>
            </p:extLst>
          </p:nvPr>
        </p:nvGraphicFramePr>
        <p:xfrm>
          <a:off x="838200" y="1825625"/>
          <a:ext cx="7208520" cy="18288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5257800">
                  <a:extLst>
                    <a:ext uri="{9D8B030D-6E8A-4147-A177-3AD203B41FA5}">
                      <a16:colId xmlns:a16="http://schemas.microsoft.com/office/drawing/2014/main" val="3070309525"/>
                    </a:ext>
                  </a:extLst>
                </a:gridCol>
                <a:gridCol w="1950720">
                  <a:extLst>
                    <a:ext uri="{9D8B030D-6E8A-4147-A177-3AD203B41FA5}">
                      <a16:colId xmlns:a16="http://schemas.microsoft.com/office/drawing/2014/main" val="11989555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Running Costs</a:t>
                      </a:r>
                      <a:endParaRPr lang="en-GB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/>
                        <a:t>£56,109</a:t>
                      </a:r>
                      <a:endParaRPr lang="en-GB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69428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General Expenses</a:t>
                      </a:r>
                      <a:endParaRPr lang="en-GB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/>
                        <a:t>£6,803</a:t>
                      </a:r>
                      <a:endParaRPr lang="en-GB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3757960"/>
                  </a:ext>
                </a:extLst>
              </a:tr>
              <a:tr h="369533">
                <a:tc>
                  <a:txBody>
                    <a:bodyPr/>
                    <a:lstStyle/>
                    <a:p>
                      <a:r>
                        <a:rPr lang="en-US" sz="2400" dirty="0"/>
                        <a:t>Employee Costs</a:t>
                      </a:r>
                      <a:endParaRPr lang="en-GB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/>
                        <a:t>£298,980</a:t>
                      </a:r>
                      <a:endParaRPr lang="en-GB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6617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/>
                        <a:t>Total Expenditure</a:t>
                      </a:r>
                      <a:endParaRPr lang="en-GB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/>
                        <a:t>£361,892</a:t>
                      </a:r>
                      <a:endParaRPr lang="en-GB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41328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941020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3B02E3F8-3894-F9C6-3902-E55852370B8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9757025"/>
              </p:ext>
            </p:extLst>
          </p:nvPr>
        </p:nvGraphicFramePr>
        <p:xfrm>
          <a:off x="848958" y="2062293"/>
          <a:ext cx="6739255" cy="18288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5257800">
                  <a:extLst>
                    <a:ext uri="{9D8B030D-6E8A-4147-A177-3AD203B41FA5}">
                      <a16:colId xmlns:a16="http://schemas.microsoft.com/office/drawing/2014/main" val="3488947125"/>
                    </a:ext>
                  </a:extLst>
                </a:gridCol>
                <a:gridCol w="1481455">
                  <a:extLst>
                    <a:ext uri="{9D8B030D-6E8A-4147-A177-3AD203B41FA5}">
                      <a16:colId xmlns:a16="http://schemas.microsoft.com/office/drawing/2014/main" val="118805925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Running Costs</a:t>
                      </a:r>
                      <a:endParaRPr lang="en-GB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/>
                        <a:t>£12,792</a:t>
                      </a:r>
                      <a:endParaRPr lang="en-GB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27802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Employee Costs</a:t>
                      </a:r>
                      <a:endParaRPr lang="en-GB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/>
                        <a:t>£38,090</a:t>
                      </a:r>
                      <a:endParaRPr lang="en-GB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5271829"/>
                  </a:ext>
                </a:extLst>
              </a:tr>
              <a:tr h="369533">
                <a:tc>
                  <a:txBody>
                    <a:bodyPr/>
                    <a:lstStyle/>
                    <a:p>
                      <a:r>
                        <a:rPr lang="en-US" sz="2400" dirty="0"/>
                        <a:t>Food</a:t>
                      </a:r>
                      <a:endParaRPr lang="en-GB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/>
                        <a:t>£15,966</a:t>
                      </a:r>
                      <a:endParaRPr lang="en-GB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45421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/>
                        <a:t>Total Expenditure</a:t>
                      </a:r>
                      <a:endParaRPr lang="en-GB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/>
                        <a:t>£66,848</a:t>
                      </a:r>
                      <a:endParaRPr lang="en-GB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2603452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78574173-AD81-EDA1-BDBA-6CE37725432C}"/>
              </a:ext>
            </a:extLst>
          </p:cNvPr>
          <p:cNvSpPr txBox="1"/>
          <p:nvPr/>
        </p:nvSpPr>
        <p:spPr>
          <a:xfrm>
            <a:off x="755723" y="912613"/>
            <a:ext cx="8485095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400" dirty="0"/>
              <a:t>Spacious Place Expenditure</a:t>
            </a:r>
            <a:endParaRPr lang="en-GB" sz="4400" dirty="0"/>
          </a:p>
        </p:txBody>
      </p:sp>
    </p:spTree>
    <p:extLst>
      <p:ext uri="{BB962C8B-B14F-4D97-AF65-F5344CB8AC3E}">
        <p14:creationId xmlns:p14="http://schemas.microsoft.com/office/powerpoint/2010/main" val="23258130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972</TotalTime>
  <Words>307</Words>
  <Application>Microsoft Office PowerPoint</Application>
  <PresentationFormat>Widescreen</PresentationFormat>
  <Paragraphs>119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Aptos</vt:lpstr>
      <vt:lpstr>Aptos Display</vt:lpstr>
      <vt:lpstr>Arial</vt:lpstr>
      <vt:lpstr>Office Theme</vt:lpstr>
      <vt:lpstr>T</vt:lpstr>
      <vt:lpstr>Foodbank Income</vt:lpstr>
      <vt:lpstr>Preschool Income</vt:lpstr>
      <vt:lpstr>Spacious Place Income</vt:lpstr>
      <vt:lpstr>TCF Income</vt:lpstr>
      <vt:lpstr>j</vt:lpstr>
      <vt:lpstr>Foodbank Expenditure</vt:lpstr>
      <vt:lpstr>PowerPoint Presentation</vt:lpstr>
      <vt:lpstr>PowerPoint Presentation</vt:lpstr>
      <vt:lpstr>PowerPoint Presentation</vt:lpstr>
      <vt:lpstr>TCF as at 31 March 2024 - Assets</vt:lpstr>
      <vt:lpstr>TCF as at 31 March 2024 - Liabilities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Stephen Chapman</dc:creator>
  <cp:lastModifiedBy>Stephen Chapman</cp:lastModifiedBy>
  <cp:revision>9</cp:revision>
  <dcterms:created xsi:type="dcterms:W3CDTF">2024-08-01T10:30:09Z</dcterms:created>
  <dcterms:modified xsi:type="dcterms:W3CDTF">2024-08-09T18:55:58Z</dcterms:modified>
</cp:coreProperties>
</file>